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74" r:id="rId10"/>
    <p:sldId id="266" r:id="rId11"/>
    <p:sldId id="275" r:id="rId12"/>
    <p:sldId id="267" r:id="rId13"/>
    <p:sldId id="276" r:id="rId14"/>
    <p:sldId id="269" r:id="rId15"/>
    <p:sldId id="268" r:id="rId16"/>
    <p:sldId id="278" r:id="rId17"/>
    <p:sldId id="277" r:id="rId18"/>
    <p:sldId id="270" r:id="rId19"/>
    <p:sldId id="271" r:id="rId20"/>
    <p:sldId id="272" r:id="rId21"/>
    <p:sldId id="273" r:id="rId22"/>
    <p:sldId id="264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0C54-4D60-447E-AB33-ED456CD9E5D5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B75F0-2163-4198-8508-1B896105B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B75F0-2163-4198-8508-1B896105B52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5F3DE4-10C7-490E-9835-99728BE653A4}" type="datetimeFigureOut">
              <a:rPr lang="en-GB" smtClean="0"/>
              <a:pPr/>
              <a:t>19/07/2010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AB081-CA5E-45B0-A27F-5E0047BF18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00025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Idiosyncratic Shocks and Welfare Dynamics in Akwapim South District :</a:t>
            </a:r>
            <a:br>
              <a:rPr lang="en-GB" sz="3200" dirty="0" smtClean="0"/>
            </a:br>
            <a:r>
              <a:rPr lang="en-GB" sz="3200" dirty="0" smtClean="0"/>
              <a:t>Some Preliminary Results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5943600" cy="22860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By</a:t>
            </a:r>
          </a:p>
          <a:p>
            <a:r>
              <a:rPr lang="en-GB" sz="2400" dirty="0" smtClean="0"/>
              <a:t>Andrew </a:t>
            </a:r>
            <a:r>
              <a:rPr lang="en-GB" sz="2400" dirty="0" err="1" smtClean="0"/>
              <a:t>Adjei</a:t>
            </a:r>
            <a:r>
              <a:rPr lang="en-GB" sz="2400" dirty="0" smtClean="0"/>
              <a:t>-Holmes (ISSER, </a:t>
            </a:r>
            <a:r>
              <a:rPr lang="en-GB" sz="2400" dirty="0" err="1" smtClean="0"/>
              <a:t>UoG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Ernest Aryeetey (ISSER, </a:t>
            </a:r>
            <a:r>
              <a:rPr lang="en-GB" sz="2400" dirty="0" err="1" smtClean="0"/>
              <a:t>UoG</a:t>
            </a:r>
            <a:r>
              <a:rPr lang="en-GB" sz="2400" dirty="0" smtClean="0"/>
              <a:t>) </a:t>
            </a:r>
          </a:p>
          <a:p>
            <a:r>
              <a:rPr lang="en-GB" sz="2400" smtClean="0"/>
              <a:t>Christopher </a:t>
            </a:r>
            <a:r>
              <a:rPr lang="en-GB" sz="2400" smtClean="0"/>
              <a:t>Barrett </a:t>
            </a:r>
            <a:r>
              <a:rPr lang="en-GB" sz="2400" dirty="0" smtClean="0"/>
              <a:t>(Cornell University)</a:t>
            </a:r>
          </a:p>
          <a:p>
            <a:r>
              <a:rPr lang="en-GB" sz="2400" dirty="0" smtClean="0"/>
              <a:t>Robert Darko Osei (ISSER, </a:t>
            </a:r>
            <a:r>
              <a:rPr lang="en-GB" sz="2400" dirty="0" err="1" smtClean="0"/>
              <a:t>UoG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Thomas Walker (Cornell University)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5867400"/>
            <a:ext cx="8153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/>
              <a:t>Presented at ISSER, 15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July, 2010 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Occupation (per cent of respondents)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714217"/>
          <a:ext cx="8381997" cy="5305583"/>
        </p:xfrm>
        <a:graphic>
          <a:graphicData uri="http://schemas.openxmlformats.org/drawingml/2006/table">
            <a:tbl>
              <a:tblPr/>
              <a:tblGrid>
                <a:gridCol w="1642297"/>
                <a:gridCol w="925633"/>
                <a:gridCol w="830581"/>
                <a:gridCol w="830581"/>
                <a:gridCol w="830581"/>
                <a:gridCol w="830581"/>
                <a:gridCol w="830581"/>
                <a:gridCol w="830581"/>
                <a:gridCol w="830581"/>
              </a:tblGrid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Darmang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Pokrom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Oboadaka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Konkonuru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2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Item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 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Female (%)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Male (%)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 (%)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Male (%)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Female (%)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Male (%)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Artisan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Baker/cook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Carpenter/carver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 worker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Factory worker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Farmer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31.7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55.3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41.4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83.8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56.4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94.2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51.8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37.5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Hairdresser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Health worker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Herbalist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Mason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Not in labor force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Not specified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Office worker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Other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Shop attendant/trader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41.5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47.1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37.2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24.1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Student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Taxi/tro-tro driver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10.5</a:t>
                      </a:r>
                      <a:endParaRPr lang="en-GB" sz="1400" b="1" i="0" u="none" strike="noStrike" dirty="0">
                        <a:solidFill>
                          <a:schemeClr val="accent2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Teacher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7.9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Truck driver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Unemployed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Men are more likely to be employed as farmers generally – 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However this is not true for </a:t>
            </a:r>
            <a:r>
              <a:rPr lang="en-GB" dirty="0" err="1" smtClean="0"/>
              <a:t>Konkonuru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Women are more likely to be a shop attendant or trader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 </a:t>
            </a:r>
            <a:r>
              <a:rPr lang="en-GB" dirty="0" err="1" smtClean="0"/>
              <a:t>Nsawam</a:t>
            </a:r>
            <a:r>
              <a:rPr lang="en-GB" dirty="0" smtClean="0"/>
              <a:t> effect is quite evident in </a:t>
            </a:r>
            <a:r>
              <a:rPr lang="en-GB" dirty="0" err="1" smtClean="0"/>
              <a:t>Damang</a:t>
            </a:r>
            <a:r>
              <a:rPr lang="en-GB" dirty="0" smtClean="0"/>
              <a:t> – more taxi and </a:t>
            </a:r>
            <a:r>
              <a:rPr lang="en-GB" dirty="0" err="1" smtClean="0"/>
              <a:t>trotro</a:t>
            </a:r>
            <a:r>
              <a:rPr lang="en-GB" dirty="0" smtClean="0"/>
              <a:t> drivers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There are also signs of the </a:t>
            </a:r>
            <a:r>
              <a:rPr lang="en-GB" dirty="0" err="1" smtClean="0"/>
              <a:t>Aburi</a:t>
            </a:r>
            <a:r>
              <a:rPr lang="en-GB" dirty="0" smtClean="0"/>
              <a:t> effect on </a:t>
            </a:r>
            <a:r>
              <a:rPr lang="en-GB" dirty="0" err="1" smtClean="0"/>
              <a:t>Konkonuru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Consumption by Households (Monthly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GHC)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5791200"/>
            <a:ext cx="8686800" cy="990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 average individuals in these communities are very close to the poverty line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685800"/>
          <a:ext cx="8635085" cy="5029192"/>
        </p:xfrm>
        <a:graphic>
          <a:graphicData uri="http://schemas.openxmlformats.org/drawingml/2006/table">
            <a:tbl>
              <a:tblPr/>
              <a:tblGrid>
                <a:gridCol w="995363"/>
                <a:gridCol w="485902"/>
                <a:gridCol w="1405700"/>
                <a:gridCol w="1405700"/>
                <a:gridCol w="1405700"/>
                <a:gridCol w="1405700"/>
                <a:gridCol w="1531020"/>
              </a:tblGrid>
              <a:tr h="8141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Community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Food, purchased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Food, from farm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Other purchases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consumption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PC Cons/day </a:t>
                      </a:r>
                      <a:endParaRPr lang="en-GB" sz="16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Darmang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125.86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38.94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139.02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303.82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P/C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29.96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33.59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72.94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Pokrom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88.75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42.61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177.58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308.94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P/C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61.7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Oboadaka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77.43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51.48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107.72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236.63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P/C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11.68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54.42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Konkonuru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125.75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28.4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139.36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293.51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37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P/C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33.83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34.63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75.58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8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Household Incomes (Over Past 2 months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GHc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5638800"/>
            <a:ext cx="8686800" cy="1359091"/>
          </a:xfrm>
        </p:spPr>
        <p:txBody>
          <a:bodyPr>
            <a:normAutofit/>
          </a:bodyPr>
          <a:lstStyle/>
          <a:p>
            <a:r>
              <a:rPr lang="en-GB" dirty="0" smtClean="0"/>
              <a:t>Income seems to be higher in the communities that do less farming of pineapples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685800"/>
          <a:ext cx="8534399" cy="4752110"/>
        </p:xfrm>
        <a:graphic>
          <a:graphicData uri="http://schemas.openxmlformats.org/drawingml/2006/table">
            <a:tbl>
              <a:tblPr/>
              <a:tblGrid>
                <a:gridCol w="1348319"/>
                <a:gridCol w="895470"/>
                <a:gridCol w="836889"/>
                <a:gridCol w="836889"/>
                <a:gridCol w="922435"/>
                <a:gridCol w="836889"/>
                <a:gridCol w="947544"/>
                <a:gridCol w="916856"/>
                <a:gridCol w="993108"/>
              </a:tblGrid>
              <a:tr h="43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Round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Farms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Other Bus.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Wages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Other Farms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Other Income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Farm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Cons’n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Income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Darmang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3.96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132.34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51.25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2.25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4.42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46.78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240.99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-12.27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131.26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68.22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7.97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7.29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43.34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245.81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-14.02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141.45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89.55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6.30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9.97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33.23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266.48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-7.88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125.84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72.31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2.29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12.13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37.50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242.19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-6.63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117.27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72.75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0.42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9.15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33.85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226.81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Pokrom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-27.87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11.29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38.58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14.87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15.19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47.35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99.41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-70.25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108.96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38.46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8.21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45.49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34.51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165.37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-25.66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63.00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28.11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1.04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22.04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39.49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128.03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-30.70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38.83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55.35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9.55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16.09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46.75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135.86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-29.29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57.59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31.02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18.77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36.13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44.96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159.18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Oboadaka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-3.98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20.74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35.84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15.21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57.46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125.27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-31.45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87.58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30.25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0.10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14.89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44.23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145.59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-18.16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59.98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25.07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1.57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25.11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44.02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137.60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-8.09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53.83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25.07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5.42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18.33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55.51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150.07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-6.83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37.84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20.56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24.76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56.17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133.36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Konko-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-0.27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174.92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93.79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-0.77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3.06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35.76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306.50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Nuru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-2.52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93.21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150.14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3.15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21.31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27.44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292.72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-5.03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150.96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154.61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8.67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23.31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332.52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-3.77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137.04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147.82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12.23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25.83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319.15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-3.36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123.95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147.38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1.09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14.84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29.68</a:t>
                      </a:r>
                      <a:endParaRPr lang="en-GB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313.58</a:t>
                      </a:r>
                      <a:endParaRPr lang="en-GB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57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Mean Transfers – Given and received by 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5105401"/>
            <a:ext cx="8229600" cy="16002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Two interesting observations here</a:t>
            </a:r>
          </a:p>
          <a:p>
            <a:pPr lvl="2"/>
            <a:r>
              <a:rPr lang="en-GB" dirty="0" smtClean="0"/>
              <a:t>Net transfers received is higher for older people (pensioners)</a:t>
            </a:r>
          </a:p>
          <a:p>
            <a:pPr lvl="2"/>
            <a:r>
              <a:rPr lang="en-GB" dirty="0" smtClean="0"/>
              <a:t>Generally households are net receivers – consistent with consumption &gt; incomes</a:t>
            </a: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43001"/>
            <a:ext cx="7467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Household Asset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Mean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GHC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2" y="762001"/>
          <a:ext cx="8381998" cy="5364480"/>
        </p:xfrm>
        <a:graphic>
          <a:graphicData uri="http://schemas.openxmlformats.org/drawingml/2006/table">
            <a:tbl>
              <a:tblPr/>
              <a:tblGrid>
                <a:gridCol w="1390920"/>
                <a:gridCol w="916638"/>
                <a:gridCol w="1313393"/>
                <a:gridCol w="1200295"/>
                <a:gridCol w="1201206"/>
                <a:gridCol w="1200295"/>
                <a:gridCol w="1159251"/>
              </a:tblGrid>
              <a:tr h="443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Community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Round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Perishables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Durables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Livestock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Financial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assets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Total assets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Darmang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839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1,099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2,174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1,669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182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1,013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2,895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818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737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1,731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859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979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2,051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872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762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1,834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Pokrom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554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4,814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576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2,515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8,460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251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3,790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597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1,501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6,139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4,191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639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1,242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6,156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194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3,422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641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1,121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5,378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2,688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575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1,135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4,567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Oboadaka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493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233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885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1,778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601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261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973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1,935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648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272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757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1,748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569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728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1,732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166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263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668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1,647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Konkonuru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461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917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1,553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517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194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873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1,603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799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1,773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715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1,395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477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922</a:t>
                      </a: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1,558</a:t>
                      </a: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 assets seem to dominate except for </a:t>
            </a:r>
            <a:r>
              <a:rPr lang="en-GB" dirty="0" err="1" smtClean="0"/>
              <a:t>Pokrom</a:t>
            </a:r>
            <a:r>
              <a:rPr lang="en-GB" dirty="0" smtClean="0"/>
              <a:t> where durables are quite important</a:t>
            </a:r>
          </a:p>
          <a:p>
            <a:pPr lvl="2"/>
            <a:r>
              <a:rPr lang="en-GB" dirty="0" smtClean="0"/>
              <a:t>Maybe related to history of pineapple business in </a:t>
            </a:r>
            <a:r>
              <a:rPr lang="en-GB" dirty="0" err="1" smtClean="0"/>
              <a:t>pokrom</a:t>
            </a:r>
            <a:endParaRPr lang="en-GB" dirty="0" smtClean="0"/>
          </a:p>
          <a:p>
            <a:r>
              <a:rPr lang="en-GB" dirty="0" err="1" smtClean="0"/>
              <a:t>Pokrom</a:t>
            </a:r>
            <a:r>
              <a:rPr lang="en-GB" dirty="0" smtClean="0"/>
              <a:t> still dominates in terms of total assets</a:t>
            </a:r>
          </a:p>
          <a:p>
            <a:pPr lvl="2"/>
            <a:r>
              <a:rPr lang="en-GB" dirty="0" smtClean="0"/>
              <a:t>Possibly driven by outliers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Shocks to the Household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Damang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3" y="762000"/>
          <a:ext cx="8869513" cy="5638798"/>
        </p:xfrm>
        <a:graphic>
          <a:graphicData uri="http://schemas.openxmlformats.org/drawingml/2006/table">
            <a:tbl>
              <a:tblPr/>
              <a:tblGrid>
                <a:gridCol w="5230409"/>
                <a:gridCol w="1131642"/>
                <a:gridCol w="1253731"/>
                <a:gridCol w="1253731"/>
              </a:tblGrid>
              <a:tr h="551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Shock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Value of Loss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time occurred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Extent of shock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productive assets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contract or default by creditor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1,239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a regular job of a household mem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1,140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other household member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or destruction of other consumption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ACCIDENT (DESTRUCTION OF BEER BAR)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Divorce, separation or abandonment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Funeral expenses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income due to illness or injury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Failure or bankruptcy of business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household head or spouse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drought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theft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Medical expenses due to illness 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injury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of father’s property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pests and dis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death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other reasons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ACCIDENT</a:t>
                      </a: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10" marR="7910" marT="7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" y="1524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Shocks to the Household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Konkonuru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1" y="1066805"/>
          <a:ext cx="8108279" cy="4800591"/>
        </p:xfrm>
        <a:graphic>
          <a:graphicData uri="http://schemas.openxmlformats.org/drawingml/2006/table">
            <a:tbl>
              <a:tblPr/>
              <a:tblGrid>
                <a:gridCol w="3912489"/>
                <a:gridCol w="1128631"/>
                <a:gridCol w="1938528"/>
                <a:gridCol w="1128631"/>
              </a:tblGrid>
              <a:tr h="87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Value of Loss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 of time occurred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Extent of shock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productive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4 UNCLES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of father’s property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Funeral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other reasons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Loss or destruction of other consumption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Cut-off or decrease of regular remittanc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contract or default by creditor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theft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death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Failure or bankruptcy of 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79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MOTHER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90600" y="152400"/>
            <a:ext cx="624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Shocks to the Household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Oboadaka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1995"/>
          <a:ext cx="8077200" cy="5481964"/>
        </p:xfrm>
        <a:graphic>
          <a:graphicData uri="http://schemas.openxmlformats.org/drawingml/2006/table">
            <a:tbl>
              <a:tblPr/>
              <a:tblGrid>
                <a:gridCol w="4846320"/>
                <a:gridCol w="1076960"/>
                <a:gridCol w="1076960"/>
                <a:gridCol w="1076960"/>
              </a:tblGrid>
              <a:tr h="6710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Shock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 of Loss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time occurred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Extent of shock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COMPENSATION (SHOT AND KILLED A MAN)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SHOT A MAN TO DEATH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DUPED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FRIEND DEFRAUDED HIM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PREGNANCY EXPENSES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Failure or bankruptcy of business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1,266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contract or default by creditor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948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COURT EXPENSES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Funeral expenses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876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of father’s property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TWO CHILDREN IN SAME CLASS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Withdrawal of government or NGO assistan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LOW MARKET PRICE FOR PINEAPPLES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 DOG BIT SOMEBODY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OUR DOG BIT SOMEBODY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death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theft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or destruction of other consumption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other reasons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68" marR="9368" marT="9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introduction</a:t>
            </a:r>
          </a:p>
          <a:p>
            <a:r>
              <a:rPr lang="en-GB" dirty="0" smtClean="0"/>
              <a:t>Main Research Questions</a:t>
            </a:r>
          </a:p>
          <a:p>
            <a:r>
              <a:rPr lang="en-GB" dirty="0" smtClean="0"/>
              <a:t>Some Preliminary Results</a:t>
            </a:r>
          </a:p>
          <a:p>
            <a:r>
              <a:rPr lang="en-GB" dirty="0" smtClean="0"/>
              <a:t>Some concluding remarks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Presentation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95400" y="0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Shocks to the Household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Pokrom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457200"/>
          <a:ext cx="8400549" cy="6303236"/>
        </p:xfrm>
        <a:graphic>
          <a:graphicData uri="http://schemas.openxmlformats.org/drawingml/2006/table">
            <a:tbl>
              <a:tblPr/>
              <a:tblGrid>
                <a:gridCol w="4148647"/>
                <a:gridCol w="1151946"/>
                <a:gridCol w="1752502"/>
                <a:gridCol w="1347454"/>
              </a:tblGrid>
              <a:tr h="268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Shock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Value of Loss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of time occurred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Extent of shock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Lost home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Cut-off or decrease of regular remittanc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household head or spouse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a regular job of a household mem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4,355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contract or default by creditor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1,779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Failure or bankruptcy of business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1,119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Funeral expenses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1,083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drought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833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other reasons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Medical expenses due to illness or injur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548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COURT CASE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INCOME DUE ARREST OF FAMILY MEMB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REPAIRS FOR DAMAGE TO ANOTHER VEHICLE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productive assets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income due to illness or injury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death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Division of father’s property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or destruction of other consumption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Major loss of crops due to pests and dis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CHILD'S TRAVEL EXPENSES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SON'S TRAVEL EXPENSES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Death of other household member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Loss of livestock due to theft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99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Divorce, separation or abandonment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13" marR="7613" marT="76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91589"/>
            <a:ext cx="883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Coping Strategies of Households – Funeral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expenses shock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1" y="761997"/>
          <a:ext cx="8534400" cy="5486402"/>
        </p:xfrm>
        <a:graphic>
          <a:graphicData uri="http://schemas.openxmlformats.org/drawingml/2006/table">
            <a:tbl>
              <a:tblPr/>
              <a:tblGrid>
                <a:gridCol w="3784820"/>
                <a:gridCol w="1187395"/>
                <a:gridCol w="1187395"/>
                <a:gridCol w="1187395"/>
                <a:gridCol w="1187395"/>
              </a:tblGrid>
              <a:tr h="628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Coping strategy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Damang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Konkonuru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Oboadaka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Pokrom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 less to reduce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 lower quality food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Forced to change occupation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Mortgaged consumption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Mortgaged productive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Sold consumption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Sold 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Sold productive asset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Took children out of school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Took help from others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Took loan from informal source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02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Took loan from NGO/institution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-----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Shocks</a:t>
            </a:r>
          </a:p>
          <a:p>
            <a:pPr lvl="1"/>
            <a:r>
              <a:rPr lang="en-GB" dirty="0" smtClean="0"/>
              <a:t>In value terms different shocks ranks differently in different communities</a:t>
            </a:r>
          </a:p>
          <a:p>
            <a:pPr lvl="1"/>
            <a:r>
              <a:rPr lang="en-GB" dirty="0" smtClean="0"/>
              <a:t>In terms of the number of times these shocks occur, funerals and death of </a:t>
            </a:r>
            <a:r>
              <a:rPr lang="en-GB" dirty="0" err="1" smtClean="0"/>
              <a:t>hh</a:t>
            </a:r>
            <a:r>
              <a:rPr lang="en-GB" dirty="0" smtClean="0"/>
              <a:t> member or relative is important – true across communities </a:t>
            </a:r>
          </a:p>
          <a:p>
            <a:r>
              <a:rPr lang="en-GB" dirty="0" smtClean="0"/>
              <a:t>Coping Strategies (Funerals)</a:t>
            </a:r>
          </a:p>
          <a:p>
            <a:pPr lvl="1"/>
            <a:r>
              <a:rPr lang="en-GB" dirty="0" smtClean="0"/>
              <a:t>Majority will not have done anything – could mean ‘most of the above’</a:t>
            </a:r>
          </a:p>
          <a:p>
            <a:pPr lvl="1"/>
            <a:r>
              <a:rPr lang="en-GB" dirty="0" smtClean="0"/>
              <a:t>Getting help from others, taking loans from informal sources remain quite important</a:t>
            </a:r>
          </a:p>
          <a:p>
            <a:pPr lvl="2"/>
            <a:r>
              <a:rPr lang="en-GB" dirty="0" err="1" smtClean="0"/>
              <a:t>Oboadaka</a:t>
            </a:r>
            <a:r>
              <a:rPr lang="en-GB" dirty="0" smtClean="0"/>
              <a:t> and </a:t>
            </a:r>
            <a:r>
              <a:rPr lang="en-GB" dirty="0" err="1" smtClean="0"/>
              <a:t>Pokrom</a:t>
            </a:r>
            <a:r>
              <a:rPr lang="en-GB" dirty="0" smtClean="0"/>
              <a:t>, selling of assets is important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940491"/>
          </a:xfrm>
        </p:spPr>
        <p:txBody>
          <a:bodyPr/>
          <a:lstStyle/>
          <a:p>
            <a:r>
              <a:rPr lang="en-GB" dirty="0" smtClean="0"/>
              <a:t>Most households in these communities are poor</a:t>
            </a:r>
          </a:p>
          <a:p>
            <a:r>
              <a:rPr lang="en-GB" dirty="0" smtClean="0"/>
              <a:t>Idiosyncratic shocks are significant and wide-ranging</a:t>
            </a:r>
          </a:p>
          <a:p>
            <a:pPr lvl="2"/>
            <a:r>
              <a:rPr lang="en-GB" dirty="0" smtClean="0"/>
              <a:t>Value of shocks sometimes exceed value of consumption</a:t>
            </a:r>
          </a:p>
          <a:p>
            <a:r>
              <a:rPr lang="en-GB" dirty="0" smtClean="0"/>
              <a:t>Selling of assets remain an important strategy for coping with these shocks</a:t>
            </a:r>
          </a:p>
          <a:p>
            <a:r>
              <a:rPr lang="en-GB" dirty="0" smtClean="0"/>
              <a:t>Other strategies rely on social networks – how connected the households are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Idiosyncratic risks (shocks) tends to dominate covariate risks in rural incomes in Africa and Asia </a:t>
            </a:r>
          </a:p>
          <a:p>
            <a:pPr lvl="2"/>
            <a:r>
              <a:rPr lang="en-GB" dirty="0" smtClean="0"/>
              <a:t>They can affect household incomes directly – e.g. loss of job</a:t>
            </a:r>
          </a:p>
          <a:p>
            <a:pPr lvl="2"/>
            <a:r>
              <a:rPr lang="en-GB" dirty="0" smtClean="0"/>
              <a:t>Such shocks affect rural incomes through asset accumulation and productivity – funeral rites</a:t>
            </a:r>
          </a:p>
          <a:p>
            <a:r>
              <a:rPr lang="en-GB" dirty="0" smtClean="0"/>
              <a:t>In Ghana, such shocks are widespread and are important determinants of current incomes of rural households</a:t>
            </a:r>
          </a:p>
          <a:p>
            <a:r>
              <a:rPr lang="en-GB" dirty="0" smtClean="0"/>
              <a:t>Improving the management of such risks will improve the rate of asset accumulation by households – and therefore improve household incomes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ability of households to cope with such shocks depends on among other factors, how socially connected households are</a:t>
            </a:r>
          </a:p>
          <a:p>
            <a:pPr lvl="2"/>
            <a:r>
              <a:rPr lang="en-GB" dirty="0" smtClean="0"/>
              <a:t>Evidence suggests that shocks have persistent effects on asset dynamics of households that are least connected  </a:t>
            </a:r>
          </a:p>
          <a:p>
            <a:r>
              <a:rPr lang="en-GB" dirty="0" smtClean="0"/>
              <a:t>There are different mechanisms that help households deal with such shocks – </a:t>
            </a:r>
          </a:p>
          <a:p>
            <a:pPr lvl="2"/>
            <a:r>
              <a:rPr lang="en-GB" dirty="0" smtClean="0"/>
              <a:t>Examples in Ghana include hometown associations (and others) and other informal insurance mechanisms such as funeral contributions.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the project is to </a:t>
            </a:r>
          </a:p>
          <a:p>
            <a:pPr lvl="1"/>
            <a:r>
              <a:rPr lang="en-GB" dirty="0" smtClean="0"/>
              <a:t>study the nature of idiosyncratic shocks that affects households, </a:t>
            </a:r>
          </a:p>
          <a:p>
            <a:pPr lvl="1"/>
            <a:r>
              <a:rPr lang="en-GB" dirty="0" smtClean="0"/>
              <a:t>The effects of these shocks on households</a:t>
            </a:r>
          </a:p>
          <a:p>
            <a:pPr lvl="1"/>
            <a:r>
              <a:rPr lang="en-GB" dirty="0" smtClean="0"/>
              <a:t>The nature and type of mechanisms that help mitigate the effects of these shocks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Preliminary Results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089157"/>
            <a:ext cx="7315200" cy="554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609600" y="685800"/>
            <a:ext cx="8229600" cy="487362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Age Distribution of Households</a:t>
            </a:r>
            <a:endParaRPr kumimoji="0" lang="en-GB" sz="2000" b="1" i="0" u="sng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990600"/>
          <a:ext cx="7772400" cy="3429000"/>
        </p:xfrm>
        <a:graphic>
          <a:graphicData uri="http://schemas.openxmlformats.org/drawingml/2006/table">
            <a:tbl>
              <a:tblPr/>
              <a:tblGrid>
                <a:gridCol w="900348"/>
                <a:gridCol w="1145342"/>
                <a:gridCol w="1087121"/>
                <a:gridCol w="1306645"/>
                <a:gridCol w="1374411"/>
                <a:gridCol w="1030806"/>
                <a:gridCol w="927727"/>
              </a:tblGrid>
              <a:tr h="979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Darmang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Pokrom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Oboadaka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Konkonuru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Eastern Region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National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8.8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11.6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22.0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12.8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14.5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Primary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21.6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28.3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28.4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36.4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35.5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Junior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61.5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50.0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37.6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59.1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21.8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Senior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2.0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More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57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Highest school level attended (per cent of respondents)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382000" cy="16002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GB" dirty="0" err="1" smtClean="0"/>
              <a:t>Damang</a:t>
            </a:r>
            <a:r>
              <a:rPr lang="en-GB" dirty="0" smtClean="0"/>
              <a:t> seems to trail the other villages in terms of senior high school attainment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Junior school attainment is higher than the national average – lagged effects of capitation grant?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457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Reasons for leaving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School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(per cent of respondents)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2954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The main reason why people would have left school is because they could not afford it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In </a:t>
            </a:r>
            <a:r>
              <a:rPr lang="en-GB" sz="2400" dirty="0" err="1" smtClean="0"/>
              <a:t>Pokrom</a:t>
            </a:r>
            <a:r>
              <a:rPr lang="en-GB" sz="2400" dirty="0" smtClean="0"/>
              <a:t> and </a:t>
            </a:r>
            <a:r>
              <a:rPr lang="en-GB" sz="2400" dirty="0" err="1" smtClean="0"/>
              <a:t>Oboadaka</a:t>
            </a:r>
            <a:r>
              <a:rPr lang="en-GB" sz="2400" dirty="0" smtClean="0"/>
              <a:t> people left to help parents – Is there a Pineapple story?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199" y="1219204"/>
          <a:ext cx="7543801" cy="3461168"/>
        </p:xfrm>
        <a:graphic>
          <a:graphicData uri="http://schemas.openxmlformats.org/drawingml/2006/table">
            <a:tbl>
              <a:tblPr/>
              <a:tblGrid>
                <a:gridCol w="2269001"/>
                <a:gridCol w="1318700"/>
                <a:gridCol w="1318700"/>
                <a:gridCol w="1318700"/>
                <a:gridCol w="1318700"/>
              </a:tblGrid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Darmang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Pokrom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Oboadaka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Konkonuru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Had enough education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Failed exam 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7.8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No higher school/grade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Could not afford to go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66.9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72.3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62.5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69.8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To help parents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</a:t>
                      </a:r>
                      <a:endParaRPr lang="en-GB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GB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Was ill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Marriage/pregnancy 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4.4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Other 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10.8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Source of Drinking Water for Household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143000"/>
          <a:ext cx="8534400" cy="4876800"/>
        </p:xfrm>
        <a:graphic>
          <a:graphicData uri="http://schemas.openxmlformats.org/drawingml/2006/table">
            <a:tbl>
              <a:tblPr/>
              <a:tblGrid>
                <a:gridCol w="1845276"/>
                <a:gridCol w="1323257"/>
                <a:gridCol w="1199056"/>
                <a:gridCol w="1018823"/>
                <a:gridCol w="1111274"/>
                <a:gridCol w="948785"/>
                <a:gridCol w="1087929"/>
              </a:tblGrid>
              <a:tr h="78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Konkonuru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Oboadaka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Pokrom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Darmang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Eastern Region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National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Well with pump / borehole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92.9</a:t>
                      </a:r>
                      <a:endParaRPr lang="en-GB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33.3</a:t>
                      </a:r>
                      <a:endParaRPr lang="en-GB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26.0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60.5</a:t>
                      </a:r>
                      <a:endParaRPr lang="en-GB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27.1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Well without pump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48.0</a:t>
                      </a:r>
                      <a:endParaRPr lang="en-GB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13.0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River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63.0</a:t>
                      </a:r>
                      <a:endParaRPr lang="en-GB" sz="1800" dirty="0">
                        <a:solidFill>
                          <a:schemeClr val="accent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 pipe/tap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Private outside pipe/tap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5.0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Neighbouring HH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4.9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21.4</a:t>
                      </a:r>
                      <a:endParaRPr lang="en-GB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32.2</a:t>
                      </a: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1931</TotalTime>
  <Words>2167</Words>
  <Application>Microsoft Office PowerPoint</Application>
  <PresentationFormat>On-screen Show (4:3)</PresentationFormat>
  <Paragraphs>1117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Idiosyncratic Shocks and Welfare Dynamics in Akwapim South District : Some Preliminary Results</vt:lpstr>
      <vt:lpstr>Structure of Presentation</vt:lpstr>
      <vt:lpstr>An introduction</vt:lpstr>
      <vt:lpstr>Slide 4</vt:lpstr>
      <vt:lpstr>Slide 5</vt:lpstr>
      <vt:lpstr>Some Preliminary Results</vt:lpstr>
      <vt:lpstr>Slide 7</vt:lpstr>
      <vt:lpstr>Slide 8</vt:lpstr>
      <vt:lpstr>Source of Drinking Water for Household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Idiosyncratic Shocks on Farm Productivity and Household asset Building and Protection in Akwapim South District : Some Preliminary Results</dc:title>
  <dc:creator>Robert Darko Osei</dc:creator>
  <cp:lastModifiedBy>Chris Barrett</cp:lastModifiedBy>
  <cp:revision>73</cp:revision>
  <dcterms:created xsi:type="dcterms:W3CDTF">2010-07-12T19:24:54Z</dcterms:created>
  <dcterms:modified xsi:type="dcterms:W3CDTF">2010-07-19T09:53:14Z</dcterms:modified>
</cp:coreProperties>
</file>